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1843313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313" algn="l" defTabSz="1843313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627" algn="l" defTabSz="1843313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29936" algn="l" defTabSz="1843313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250" algn="l" defTabSz="1843313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6563" algn="l" defTabSz="1843313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59873" algn="l" defTabSz="1843313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3186" algn="l" defTabSz="1843313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6500" algn="l" defTabSz="1843313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0692B91F-CABC-4132-8817-0DC36E2A96B9}">
          <p14:sldIdLst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C266FF"/>
    <a:srgbClr val="992F39"/>
    <a:srgbClr val="9B2D37"/>
    <a:srgbClr val="FBFFF2"/>
    <a:srgbClr val="920606"/>
    <a:srgbClr val="8F0000"/>
    <a:srgbClr val="961D1D"/>
    <a:srgbClr val="971D1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25" autoAdjust="0"/>
    <p:restoredTop sz="95298"/>
  </p:normalViewPr>
  <p:slideViewPr>
    <p:cSldViewPr snapToGrid="0" snapToObjects="1">
      <p:cViewPr varScale="1">
        <p:scale>
          <a:sx n="21" d="100"/>
          <a:sy n="21" d="100"/>
        </p:scale>
        <p:origin x="1374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0" y="5387342"/>
            <a:ext cx="32918400" cy="1146048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0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0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0" y="8206745"/>
            <a:ext cx="37856160" cy="13693138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0" y="22029425"/>
            <a:ext cx="37856160" cy="7200898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3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39" y="8069582"/>
            <a:ext cx="18568033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39" y="12024360"/>
            <a:ext cx="18568033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0" y="8069582"/>
            <a:ext cx="18659477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0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025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tiff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tiff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ounded Rectangle 124"/>
          <p:cNvSpPr/>
          <p:nvPr/>
        </p:nvSpPr>
        <p:spPr>
          <a:xfrm>
            <a:off x="14693247" y="4652388"/>
            <a:ext cx="15136678" cy="265675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33047911" y="4712631"/>
            <a:ext cx="10470755" cy="872335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4800" dirty="0"/>
            </a:b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330666" y="4648736"/>
            <a:ext cx="14154608" cy="265675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30666" y="4689718"/>
            <a:ext cx="10118036" cy="6768511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037787" y="4648733"/>
            <a:ext cx="13522747" cy="265675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4800" dirty="0"/>
            </a:b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04547" y="254558"/>
            <a:ext cx="43482106" cy="4177968"/>
            <a:chOff x="192327" y="450500"/>
            <a:chExt cx="43109992" cy="4177968"/>
          </a:xfrm>
        </p:grpSpPr>
        <p:sp>
          <p:nvSpPr>
            <p:cNvPr id="8" name="Rounded Rectangle 7"/>
            <p:cNvSpPr/>
            <p:nvPr/>
          </p:nvSpPr>
          <p:spPr>
            <a:xfrm>
              <a:off x="192327" y="450500"/>
              <a:ext cx="43109992" cy="4154157"/>
            </a:xfrm>
            <a:prstGeom prst="roundRect">
              <a:avLst>
                <a:gd name="adj" fmla="val 461"/>
              </a:avLst>
            </a:prstGeom>
            <a:solidFill>
              <a:srgbClr val="992F3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037598" y="460780"/>
              <a:ext cx="25895272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Effects of cholinergic disruption to </a:t>
              </a:r>
              <a:br>
                <a:rPr lang="en-US" sz="9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sequence dynamics of hippocampal place cells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016076" y="3151140"/>
              <a:ext cx="2393831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0" b="1" dirty="0">
                  <a:solidFill>
                    <a:schemeClr val="bg1">
                      <a:alpha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Sarah Jo Venditto &amp; Ehren Newman</a:t>
              </a:r>
            </a:p>
            <a:p>
              <a:pPr algn="ctr"/>
              <a:r>
                <a:rPr lang="en-US" sz="4500" b="1" dirty="0">
                  <a:solidFill>
                    <a:schemeClr val="bg1">
                      <a:alpha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Department of Psychological and Brain Sciences, Indiana University, Bloomington, IN</a:t>
              </a:r>
              <a:endParaRPr lang="en-US" sz="4500" dirty="0">
                <a:solidFill>
                  <a:schemeClr val="bg1">
                    <a:alpha val="80000"/>
                  </a:schemeClr>
                </a:solidFill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3974684" y="23728076"/>
            <a:ext cx="5991726" cy="120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7260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endParaRPr lang="en-US" sz="72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8489931" y="4665131"/>
            <a:ext cx="6911337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027" name="TextBox 1026"/>
          <p:cNvSpPr txBox="1"/>
          <p:nvPr/>
        </p:nvSpPr>
        <p:spPr>
          <a:xfrm>
            <a:off x="32014084" y="22228497"/>
            <a:ext cx="10334543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30386012" y="28805958"/>
            <a:ext cx="12967024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Newman EL, Venditto SJC,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Climer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JR,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Petter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EA, Gillet SN, Levy S (2017). Precise spike timing dynamics of hippocampal place cell activity sensitive to cholinergic disruption.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Hippocampus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Harris KD,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Csicsvari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J,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Hirase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Dragoi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G,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Buzsaki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G (2003) Organization of cell assemblies in the hippocampus.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Nature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Dragoi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G,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Buzsaki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G (2006). Temporal Encoding of Place Sequences by Hippocampal Cell Assemblies.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Neuron.</a:t>
            </a:r>
          </a:p>
          <a:p>
            <a:pPr marL="742950" lvl="0" indent="-74295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Zhang K, Ginzburg I, McNaughton BL,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Sejnowski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TJ (1998).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Journal of Neurophysiology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/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468036" y="685385"/>
            <a:ext cx="3323432" cy="32925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12" y="317088"/>
            <a:ext cx="4029096" cy="4029096"/>
          </a:xfrm>
          <a:prstGeom prst="rect">
            <a:avLst/>
          </a:prstGeom>
        </p:spPr>
      </p:pic>
      <p:sp>
        <p:nvSpPr>
          <p:cNvPr id="107" name="Rounded Rectangle 106"/>
          <p:cNvSpPr/>
          <p:nvPr/>
        </p:nvSpPr>
        <p:spPr>
          <a:xfrm>
            <a:off x="195555" y="31456289"/>
            <a:ext cx="43500091" cy="1166512"/>
          </a:xfrm>
          <a:prstGeom prst="roundRect">
            <a:avLst>
              <a:gd name="adj" fmla="val 461"/>
            </a:avLst>
          </a:prstGeom>
          <a:solidFill>
            <a:srgbClr val="9B2D3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314438" y="23415060"/>
            <a:ext cx="12734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Assemblies remain intact after systemic blockade of muscarinic cholinergic receptors.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Reduced phase precession is not due to noisy spike timing at the individual cell level.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839676" y="4639747"/>
            <a:ext cx="10839516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2036298" y="4600028"/>
            <a:ext cx="10179451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 CONTINUED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885893" y="5768115"/>
            <a:ext cx="1716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1. Analysis of assembly integrity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0123045" y="5857184"/>
            <a:ext cx="12520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3. Analysis of temporal coding of space over cell pairs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5C5340-9592-46AB-9AB4-D691017BFA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78" r="-1586"/>
          <a:stretch/>
        </p:blipFill>
        <p:spPr>
          <a:xfrm>
            <a:off x="1165405" y="24903676"/>
            <a:ext cx="12431893" cy="464898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44780" y="29027522"/>
            <a:ext cx="80158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Scopolamine injection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Dosage: 0.5 mg/Kg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Control: Equal volume saline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1BDBABD-00B3-402D-94AC-3C65B6D6CA26}"/>
              </a:ext>
            </a:extLst>
          </p:cNvPr>
          <p:cNvSpPr txBox="1"/>
          <p:nvPr/>
        </p:nvSpPr>
        <p:spPr>
          <a:xfrm>
            <a:off x="6970547" y="29074380"/>
            <a:ext cx="105393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Recording </a:t>
            </a:r>
            <a:r>
              <a:rPr lang="en-US" sz="3600" b="1" dirty="0" err="1"/>
              <a:t>procedutes</a:t>
            </a:r>
            <a:endParaRPr lang="en-US" sz="36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dHPC</a:t>
            </a:r>
            <a:r>
              <a:rPr lang="en-US" sz="3600" dirty="0"/>
              <a:t> </a:t>
            </a:r>
            <a:r>
              <a:rPr lang="en-US" sz="3600" dirty="0" err="1"/>
              <a:t>coord</a:t>
            </a:r>
            <a:r>
              <a:rPr lang="en-US" sz="3600" dirty="0"/>
              <a:t>: 5.5AP,2.5ML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16 tetrodes, bundle of 1.8 mm width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18D06E-139A-4C07-B70E-3BB171DF1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91" y="9303365"/>
            <a:ext cx="12268577" cy="6134289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9DAA1B72-D23F-4E91-AF69-A577B9CD7E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38" r="7743"/>
          <a:stretch/>
        </p:blipFill>
        <p:spPr>
          <a:xfrm>
            <a:off x="36592403" y="17032759"/>
            <a:ext cx="6949440" cy="4023027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E62725CF-CE46-4648-A906-5909F610C7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09" r="8826"/>
          <a:stretch/>
        </p:blipFill>
        <p:spPr>
          <a:xfrm>
            <a:off x="30236761" y="17017751"/>
            <a:ext cx="6766560" cy="4023027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54CC6170-A7D0-41C3-8E41-01B35ED2F7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11158" y="25100262"/>
            <a:ext cx="5207508" cy="3369564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8D481D8C-F152-4549-98EB-5CE48B7DE24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-9"/>
          <a:stretch/>
        </p:blipFill>
        <p:spPr>
          <a:xfrm>
            <a:off x="30386011" y="13928894"/>
            <a:ext cx="4663054" cy="30175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398E37-CCBF-405A-AA7D-27DB3F8ABF1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875"/>
          <a:stretch/>
        </p:blipFill>
        <p:spPr>
          <a:xfrm>
            <a:off x="22493109" y="5991008"/>
            <a:ext cx="6205957" cy="40230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BF6D63-3CB9-4150-BD47-553E88D30C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214417" y="6704949"/>
            <a:ext cx="6997629" cy="40230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4E47C5B-B3D7-489F-88BC-93FE4BD0D3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140176" y="9666063"/>
            <a:ext cx="6217406" cy="2517440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A286D214-318A-46F6-A66A-6DD8391564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65692" y="6798090"/>
            <a:ext cx="6217406" cy="2517440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464EDF9-7E96-43B8-8B48-F99FF92E81E3}"/>
              </a:ext>
            </a:extLst>
          </p:cNvPr>
          <p:cNvSpPr txBox="1"/>
          <p:nvPr/>
        </p:nvSpPr>
        <p:spPr>
          <a:xfrm>
            <a:off x="549140" y="5690231"/>
            <a:ext cx="14040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Acetylcholine plays an important role in cognitive function: memory and attention both depend on intact cholinergic tone. However, the circuit level mechanisms of acetylcholine are not well understood.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195A5DD-75FF-4372-B126-AE89AF8023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38905" y="21938660"/>
            <a:ext cx="7771757" cy="502878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6D52EB0-89F3-49CF-8A21-BD845F7D40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743165" y="21965271"/>
            <a:ext cx="7771757" cy="5028784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A68E26FD-0AC0-4FC7-A8C5-4B57D1E78CC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5875"/>
          <a:stretch/>
        </p:blipFill>
        <p:spPr>
          <a:xfrm>
            <a:off x="22185564" y="27220552"/>
            <a:ext cx="7315200" cy="4023027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0D97F5A3-0066-4083-BD05-0F6EBA77A4A1}"/>
              </a:ext>
            </a:extLst>
          </p:cNvPr>
          <p:cNvSpPr txBox="1"/>
          <p:nvPr/>
        </p:nvSpPr>
        <p:spPr>
          <a:xfrm>
            <a:off x="503880" y="14723859"/>
            <a:ext cx="14040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3FB957B-60FE-4CF4-AA73-37F6CE93C14B}"/>
              </a:ext>
            </a:extLst>
          </p:cNvPr>
          <p:cNvSpPr txBox="1"/>
          <p:nvPr/>
        </p:nvSpPr>
        <p:spPr>
          <a:xfrm>
            <a:off x="627283" y="14604894"/>
            <a:ext cx="14040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These results show disruption on a single cell level – how is this effect reflected on populations of neurons?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7A01034-95FD-46E5-8434-FA865BD209E8}"/>
              </a:ext>
            </a:extLst>
          </p:cNvPr>
          <p:cNvSpPr txBox="1"/>
          <p:nvPr/>
        </p:nvSpPr>
        <p:spPr>
          <a:xfrm>
            <a:off x="14949624" y="13178428"/>
            <a:ext cx="1716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2. Analysis of pair-wise temporal correlations over place cells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BDB272-8E2A-433E-A717-F41B29687CF5}"/>
              </a:ext>
            </a:extLst>
          </p:cNvPr>
          <p:cNvSpPr txBox="1"/>
          <p:nvPr/>
        </p:nvSpPr>
        <p:spPr>
          <a:xfrm>
            <a:off x="15212342" y="12680950"/>
            <a:ext cx="739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Harris et al 2003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4983FDC-2B38-4AC9-95A1-2BCA4B760DC5}"/>
              </a:ext>
            </a:extLst>
          </p:cNvPr>
          <p:cNvSpPr txBox="1"/>
          <p:nvPr/>
        </p:nvSpPr>
        <p:spPr>
          <a:xfrm>
            <a:off x="15276354" y="10686404"/>
            <a:ext cx="14040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1239D4A-D8AB-439D-B533-B8FEF1FEDE94}"/>
              </a:ext>
            </a:extLst>
          </p:cNvPr>
          <p:cNvSpPr txBox="1"/>
          <p:nvPr/>
        </p:nvSpPr>
        <p:spPr>
          <a:xfrm>
            <a:off x="22604593" y="9930496"/>
            <a:ext cx="69162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Population activity improves predictability of cell </a:t>
            </a: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spiking similarly during scopolamine and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baseline, indicating intact assemblies.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DBC08-4EEF-4854-B7B2-55277F75A1C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988892" y="6539462"/>
            <a:ext cx="7645559" cy="63659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E753410-F46A-43E0-8432-77D930690456}"/>
              </a:ext>
            </a:extLst>
          </p:cNvPr>
          <p:cNvSpPr txBox="1"/>
          <p:nvPr/>
        </p:nvSpPr>
        <p:spPr>
          <a:xfrm>
            <a:off x="30230634" y="13160062"/>
            <a:ext cx="1332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4. Analysis of population coding of space at fine time scale</a:t>
            </a:r>
            <a:endParaRPr lang="en-US" b="1" dirty="0"/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2E6FC1A0-50C6-4E27-A5B2-F44AB022ACB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912352" y="13997325"/>
            <a:ext cx="7771757" cy="3017270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2AC02CE7-C2E2-4D29-8706-2AD9F82BD6F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912352" y="17131230"/>
            <a:ext cx="7771757" cy="3017270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5A2E01CA-F0F6-44E3-9A2A-2DAAD3C9E5D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875210" y="13934473"/>
            <a:ext cx="7771757" cy="3017270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62C3ED25-D135-4DD6-ADE2-C6DDECF96937}"/>
              </a:ext>
            </a:extLst>
          </p:cNvPr>
          <p:cNvSpPr txBox="1"/>
          <p:nvPr/>
        </p:nvSpPr>
        <p:spPr>
          <a:xfrm>
            <a:off x="22562508" y="20319937"/>
            <a:ext cx="69524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Representative cell pair shows diminished phase precession and preserved CCG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89D9F60-12B4-4E6B-B3F9-1CF32C9E4518}"/>
              </a:ext>
            </a:extLst>
          </p:cNvPr>
          <p:cNvSpPr txBox="1"/>
          <p:nvPr/>
        </p:nvSpPr>
        <p:spPr>
          <a:xfrm>
            <a:off x="15610538" y="27196725"/>
            <a:ext cx="65288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CCG alignment preserved as well after scopolamine injection as in saline control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3E79E2E-031C-482A-9125-3D4EB3D38AEE}"/>
              </a:ext>
            </a:extLst>
          </p:cNvPr>
          <p:cNvSpPr txBox="1"/>
          <p:nvPr/>
        </p:nvSpPr>
        <p:spPr>
          <a:xfrm>
            <a:off x="15643795" y="29223368"/>
            <a:ext cx="65288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Overall correlation between cell pairs is modestly, but significantly, increased</a:t>
            </a:r>
          </a:p>
        </p:txBody>
      </p:sp>
      <p:pic>
        <p:nvPicPr>
          <p:cNvPr id="238" name="Picture 237">
            <a:extLst>
              <a:ext uri="{FF2B5EF4-FFF2-40B4-BE49-F238E27FC236}">
                <a16:creationId xmlns:a16="http://schemas.microsoft.com/office/drawing/2014/main" id="{07C2645C-A1EA-44A4-8F72-8459816605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825490" y="17161234"/>
            <a:ext cx="7771757" cy="5028784"/>
          </a:xfrm>
          <a:prstGeom prst="rect">
            <a:avLst/>
          </a:prstGeom>
        </p:spPr>
      </p:pic>
      <p:sp>
        <p:nvSpPr>
          <p:cNvPr id="240" name="TextBox 239">
            <a:extLst>
              <a:ext uri="{FF2B5EF4-FFF2-40B4-BE49-F238E27FC236}">
                <a16:creationId xmlns:a16="http://schemas.microsoft.com/office/drawing/2014/main" id="{B77C564F-CDAC-4AE9-AE3A-4D82F4C06617}"/>
              </a:ext>
            </a:extLst>
          </p:cNvPr>
          <p:cNvSpPr txBox="1"/>
          <p:nvPr/>
        </p:nvSpPr>
        <p:spPr>
          <a:xfrm>
            <a:off x="36565444" y="10663530"/>
            <a:ext cx="68049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Sequence compression index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not significantly changed, 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indicating intact temporal coding of space over cell pairs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AA35DEA-1F07-446D-8215-584DF9D69A10}"/>
              </a:ext>
            </a:extLst>
          </p:cNvPr>
          <p:cNvSpPr txBox="1"/>
          <p:nvPr/>
        </p:nvSpPr>
        <p:spPr>
          <a:xfrm>
            <a:off x="560543" y="16244034"/>
            <a:ext cx="140400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Two possibilities: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Disruption is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coherent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: cells remain coupled despite decoupling from theta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Disruption is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incoherent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: cells are decoupled from each other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A7D368F6-5ACF-4F62-AE9B-58F7F08AE232}"/>
              </a:ext>
            </a:extLst>
          </p:cNvPr>
          <p:cNvSpPr txBox="1"/>
          <p:nvPr/>
        </p:nvSpPr>
        <p:spPr>
          <a:xfrm>
            <a:off x="35088548" y="14020669"/>
            <a:ext cx="79670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Decoding position from 40ms epochs gives same peak probability of position under scopolamine, indicating that population code at fine temporal scale (40ms) remains intact.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D2AA061-0CB7-47D5-B845-4F716791FFBB}"/>
              </a:ext>
            </a:extLst>
          </p:cNvPr>
          <p:cNvSpPr txBox="1"/>
          <p:nvPr/>
        </p:nvSpPr>
        <p:spPr>
          <a:xfrm>
            <a:off x="30334265" y="21031983"/>
            <a:ext cx="13036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Theta sequences are present in both baseline and scopolamine trials, indicating preserved population dynamics.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32E954E-23CF-409E-B15A-B12ED49BF15C}"/>
              </a:ext>
            </a:extLst>
          </p:cNvPr>
          <p:cNvSpPr txBox="1"/>
          <p:nvPr/>
        </p:nvSpPr>
        <p:spPr>
          <a:xfrm>
            <a:off x="497174" y="7757876"/>
            <a:ext cx="14040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Previously we found that cholinergic disruption disrupts phase coding of CA1 place cells: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319029" y="25642512"/>
            <a:ext cx="7882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is causing the loss of phase precession?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33901858" y="28214172"/>
            <a:ext cx="65362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928269" y="26791382"/>
            <a:ext cx="75007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Shift in sequence content?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Disconnect between ensembles and LFP?</a:t>
            </a:r>
            <a:endParaRPr lang="en-US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35" y="18981503"/>
            <a:ext cx="13469204" cy="389544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97173" y="18800885"/>
            <a:ext cx="13826729" cy="44927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33104</TotalTime>
  <Words>439</Words>
  <Application>Microsoft Office PowerPoint</Application>
  <PresentationFormat>Custom</PresentationFormat>
  <Paragraphs>81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Blake Schritter</cp:lastModifiedBy>
  <cp:revision>390</cp:revision>
  <cp:lastPrinted>2017-11-09T15:07:06Z</cp:lastPrinted>
  <dcterms:created xsi:type="dcterms:W3CDTF">2016-09-28T04:02:47Z</dcterms:created>
  <dcterms:modified xsi:type="dcterms:W3CDTF">2018-03-09T22:58:17Z</dcterms:modified>
</cp:coreProperties>
</file>